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8B03BE-8CA5-4098-8F06-D74447412974}" v="36" dt="2026-02-02T16:14:54.3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89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1229" y="1645921"/>
            <a:ext cx="7040880" cy="1712422"/>
          </a:xfrm>
        </p:spPr>
        <p:txBody>
          <a:bodyPr/>
          <a:lstStyle/>
          <a:p>
            <a:r>
              <a:rPr lang="de-DE" dirty="0"/>
              <a:t>Auslandaufenthalte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21034" cy="16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82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420322" cy="1646063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2522433" y="738435"/>
            <a:ext cx="3422275" cy="9076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2800" dirty="0"/>
              <a:t>Rechtliche Basis: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144678" y="1822149"/>
            <a:ext cx="34913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Schulgesetz § 4, 1</a:t>
            </a:r>
          </a:p>
          <a:p>
            <a:pPr marL="285750" indent="-285750">
              <a:buFontTx/>
              <a:buChar char="-"/>
            </a:pPr>
            <a:r>
              <a:rPr lang="de-DE" dirty="0"/>
              <a:t>Beurlaubungen bis zu einem Schuljahr durch den Schulleiter sind möglich.</a:t>
            </a:r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5456391" y="1822149"/>
            <a:ext cx="468827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APOGOSt</a:t>
            </a:r>
            <a:r>
              <a:rPr lang="de-DE" dirty="0"/>
              <a:t> § 4</a:t>
            </a:r>
          </a:p>
          <a:p>
            <a:pPr algn="ctr"/>
            <a:r>
              <a:rPr lang="de-DE" dirty="0"/>
              <a:t>Regelungen zu Auslandsaufenthalten</a:t>
            </a:r>
          </a:p>
          <a:p>
            <a:pPr marL="285750" indent="-285750">
              <a:buFontTx/>
              <a:buChar char="-"/>
            </a:pPr>
            <a:r>
              <a:rPr lang="de-DE" dirty="0"/>
              <a:t>nur möglich in den ersten beiden Jahren der gymnasialen Oberstufe</a:t>
            </a:r>
          </a:p>
          <a:p>
            <a:pPr marL="285750" indent="-285750">
              <a:buFontTx/>
              <a:buChar char="-"/>
            </a:pPr>
            <a:r>
              <a:rPr lang="de-DE" dirty="0"/>
              <a:t>wenn nach Rückkehr Fortsetzung „in der Jahrgangsstufe“, „in der Auslandsaufenthalt begonnen wurde“</a:t>
            </a:r>
          </a:p>
          <a:p>
            <a:pPr marL="285750" indent="-285750">
              <a:buFontTx/>
              <a:buChar char="-"/>
            </a:pPr>
            <a:r>
              <a:rPr lang="de-DE" dirty="0"/>
              <a:t>Einjähriger Aufenthalt in EF oder halbjähriger in EF 1. 2 Beurlaubung </a:t>
            </a:r>
            <a:r>
              <a:rPr lang="de-DE" i="1" dirty="0"/>
              <a:t>und</a:t>
            </a:r>
            <a:r>
              <a:rPr lang="de-DE" dirty="0"/>
              <a:t> Fortsetzung in der Q </a:t>
            </a:r>
            <a:r>
              <a:rPr lang="de-DE" dirty="0" err="1"/>
              <a:t>mgl</a:t>
            </a:r>
            <a:r>
              <a:rPr lang="de-DE" dirty="0"/>
              <a:t>., wenn eine erfolgreiche Bewältigung der </a:t>
            </a:r>
            <a:r>
              <a:rPr lang="de-DE" dirty="0" err="1"/>
              <a:t>Qphase</a:t>
            </a:r>
            <a:r>
              <a:rPr lang="de-DE" dirty="0"/>
              <a:t> zu erwarten</a:t>
            </a:r>
          </a:p>
          <a:p>
            <a:pPr marL="285750" indent="-285750">
              <a:buFontTx/>
              <a:buChar char="-"/>
            </a:pPr>
            <a:r>
              <a:rPr lang="de-DE" dirty="0"/>
              <a:t>Ausländische Leistungsnachweise gelten nicht.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51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160F6-0FA4-43C4-5814-A28F30CD6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A1BCF067-0EED-BCF7-5B42-C3792686D8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420322" cy="1646063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C563173B-4397-B9C8-96F8-BD4E6ADC1345}"/>
              </a:ext>
            </a:extLst>
          </p:cNvPr>
          <p:cNvSpPr txBox="1">
            <a:spLocks/>
          </p:cNvSpPr>
          <p:nvPr/>
        </p:nvSpPr>
        <p:spPr>
          <a:xfrm>
            <a:off x="2522433" y="738435"/>
            <a:ext cx="7225071" cy="9076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2800" dirty="0"/>
              <a:t>Konsequenzen - Drei Fälle: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C613196-DD2C-1855-1E41-4BA10F261825}"/>
              </a:ext>
            </a:extLst>
          </p:cNvPr>
          <p:cNvSpPr txBox="1"/>
          <p:nvPr/>
        </p:nvSpPr>
        <p:spPr>
          <a:xfrm>
            <a:off x="1144678" y="1822149"/>
            <a:ext cx="34913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Fall 1:</a:t>
            </a:r>
          </a:p>
          <a:p>
            <a:r>
              <a:rPr lang="de-DE" dirty="0"/>
              <a:t>Einjähriger Auslandsaufenthalt in EF oder Q1</a:t>
            </a:r>
          </a:p>
          <a:p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D0644BE-5780-8D36-A47F-76E161E98168}"/>
              </a:ext>
            </a:extLst>
          </p:cNvPr>
          <p:cNvSpPr txBox="1"/>
          <p:nvPr/>
        </p:nvSpPr>
        <p:spPr>
          <a:xfrm>
            <a:off x="5059231" y="1822149"/>
            <a:ext cx="46882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Wiederholung der EF oder Q1</a:t>
            </a:r>
          </a:p>
          <a:p>
            <a:pPr marL="285750" indent="-285750">
              <a:buFontTx/>
              <a:buChar char="-"/>
            </a:pPr>
            <a:r>
              <a:rPr lang="de-DE" dirty="0"/>
              <a:t>Aufnahme/ Fortsetzung der Laufbahn in der gymnasialen Oberstufe</a:t>
            </a:r>
          </a:p>
          <a:p>
            <a:pPr marL="285750" indent="-285750">
              <a:buFontTx/>
              <a:buChar char="-"/>
            </a:pPr>
            <a:r>
              <a:rPr lang="de-DE" dirty="0"/>
              <a:t>Keine Auswirkungen auf die Verweildauer (max. vier Jahre in der gymnasialen Oberstufe)</a:t>
            </a:r>
          </a:p>
          <a:p>
            <a:pPr marL="285750" indent="-285750">
              <a:buFontTx/>
              <a:buChar char="-"/>
            </a:pPr>
            <a:r>
              <a:rPr lang="de-DE" dirty="0"/>
              <a:t>Verlassen der alten Stufe und Gemeinschaften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692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33FA7-D2D4-6FFC-4C17-B18F129BE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A5C0E1F5-EBB0-0DAE-FD5C-769AA19AAD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420322" cy="1646063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5976B39E-CB39-8F58-7CB9-4D7C0C1E7CC2}"/>
              </a:ext>
            </a:extLst>
          </p:cNvPr>
          <p:cNvSpPr txBox="1">
            <a:spLocks/>
          </p:cNvSpPr>
          <p:nvPr/>
        </p:nvSpPr>
        <p:spPr>
          <a:xfrm>
            <a:off x="2522433" y="738435"/>
            <a:ext cx="7225071" cy="9076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2800" dirty="0"/>
              <a:t>Konsequenzen - Drei Fälle: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EC227F7-EF45-0C92-6CE5-EA1A8526A134}"/>
              </a:ext>
            </a:extLst>
          </p:cNvPr>
          <p:cNvSpPr txBox="1"/>
          <p:nvPr/>
        </p:nvSpPr>
        <p:spPr>
          <a:xfrm>
            <a:off x="1144678" y="1822149"/>
            <a:ext cx="34913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Fall 2:</a:t>
            </a:r>
          </a:p>
          <a:p>
            <a:r>
              <a:rPr lang="de-DE" dirty="0"/>
              <a:t>halbjähriger Auslandsaufenthalt in EF 1. Halbjahr</a:t>
            </a:r>
          </a:p>
          <a:p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62C5915-A9EA-9AD8-F657-F795379BC343}"/>
              </a:ext>
            </a:extLst>
          </p:cNvPr>
          <p:cNvSpPr txBox="1"/>
          <p:nvPr/>
        </p:nvSpPr>
        <p:spPr>
          <a:xfrm>
            <a:off x="4532847" y="1818756"/>
            <a:ext cx="575415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Anrechnung auf die Verweildauer (max. 4 Jahre </a:t>
            </a:r>
            <a:r>
              <a:rPr lang="de-DE" dirty="0" err="1"/>
              <a:t>gymn</a:t>
            </a:r>
            <a:r>
              <a:rPr lang="de-DE" dirty="0"/>
              <a:t>. Oberstufe)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</a:t>
            </a:r>
            <a:r>
              <a:rPr lang="de-DE" dirty="0"/>
              <a:t>: Versetzung in die </a:t>
            </a:r>
            <a:r>
              <a:rPr lang="de-DE" dirty="0" err="1"/>
              <a:t>QPhase</a:t>
            </a:r>
            <a:r>
              <a:rPr lang="de-DE" dirty="0"/>
              <a:t> (12/ 13) </a:t>
            </a:r>
            <a:r>
              <a:rPr lang="de-DE" b="1" dirty="0"/>
              <a:t>muss</a:t>
            </a:r>
            <a:r>
              <a:rPr lang="de-DE" dirty="0"/>
              <a:t> erreicht werden.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II</a:t>
            </a:r>
            <a:r>
              <a:rPr lang="de-DE" dirty="0"/>
              <a:t>: Kumulation in schriftlichen Prüfungsformaten, zudem kurz nach Rückkehr 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III</a:t>
            </a:r>
            <a:r>
              <a:rPr lang="de-DE" dirty="0"/>
              <a:t>: Wahl der LK, GK der weiteren Laufbahn ohne vergleichbare Erfahrungswerte in Methodik/ Prüfungsformaten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IV</a:t>
            </a:r>
            <a:r>
              <a:rPr lang="de-DE" dirty="0"/>
              <a:t>: neu einsetzende FS (I/ S), es ist </a:t>
            </a:r>
            <a:r>
              <a:rPr lang="de-DE" b="1" dirty="0"/>
              <a:t>dringend davon abzuraten 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V: </a:t>
            </a:r>
            <a:r>
              <a:rPr lang="de-DE" dirty="0"/>
              <a:t>Auswirkungen auf die Fächerwahl in der weiteren Laufbahn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VI</a:t>
            </a:r>
            <a:r>
              <a:rPr lang="de-DE" dirty="0"/>
              <a:t>: Bedingungen für das Latinum am Ende der EF müssen erreicht werden.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037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4DF31-09D3-F791-AF04-85EABE43E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EF0D76A8-3F2D-86AA-2473-1B64F75AFB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420322" cy="1646063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C7C2A5A0-8A2F-CE82-9634-DCA51C6A483F}"/>
              </a:ext>
            </a:extLst>
          </p:cNvPr>
          <p:cNvSpPr txBox="1">
            <a:spLocks/>
          </p:cNvSpPr>
          <p:nvPr/>
        </p:nvSpPr>
        <p:spPr>
          <a:xfrm>
            <a:off x="2522433" y="738435"/>
            <a:ext cx="7225071" cy="9076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2800" dirty="0"/>
              <a:t>Konsequenzen - Drei Fälle: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BAB5574-51A7-0423-6336-9B16E42C413A}"/>
              </a:ext>
            </a:extLst>
          </p:cNvPr>
          <p:cNvSpPr txBox="1"/>
          <p:nvPr/>
        </p:nvSpPr>
        <p:spPr>
          <a:xfrm>
            <a:off x="1144678" y="1822149"/>
            <a:ext cx="34913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Fall 3.1:</a:t>
            </a:r>
          </a:p>
          <a:p>
            <a:r>
              <a:rPr lang="de-DE" dirty="0"/>
              <a:t>halbjähriger Auslandsaufenthalt in der EF, 2. Halbjahr</a:t>
            </a:r>
          </a:p>
          <a:p>
            <a:r>
              <a:rPr lang="de-DE" dirty="0"/>
              <a:t>bei Fortsetzung in der </a:t>
            </a:r>
            <a:r>
              <a:rPr lang="de-DE" dirty="0" err="1"/>
              <a:t>QPhase</a:t>
            </a:r>
            <a:endParaRPr lang="de-DE" dirty="0"/>
          </a:p>
          <a:p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4D9E7F0-601C-B4F1-97A9-ED67375CC10A}"/>
              </a:ext>
            </a:extLst>
          </p:cNvPr>
          <p:cNvSpPr txBox="1"/>
          <p:nvPr/>
        </p:nvSpPr>
        <p:spPr>
          <a:xfrm>
            <a:off x="4636023" y="1646063"/>
            <a:ext cx="587302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b="1" dirty="0"/>
              <a:t>Notwendige</a:t>
            </a:r>
            <a:r>
              <a:rPr lang="de-DE" dirty="0"/>
              <a:t> </a:t>
            </a:r>
            <a:r>
              <a:rPr lang="de-DE" b="1" dirty="0"/>
              <a:t>Voraussetzung</a:t>
            </a:r>
            <a:r>
              <a:rPr lang="de-DE" dirty="0"/>
              <a:t>: im Durchschnitt befriedigende Leistungen, keine nicht ausreichenden Leistungen, nur eine ausreichende in schriftlichen Fächern in der 10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Voraussetzung</a:t>
            </a:r>
            <a:r>
              <a:rPr lang="de-DE" dirty="0"/>
              <a:t>: Erwartung einer erfolgreichen Mitarbeit in der </a:t>
            </a:r>
            <a:r>
              <a:rPr lang="de-DE" dirty="0" err="1"/>
              <a:t>QPhase</a:t>
            </a:r>
            <a:r>
              <a:rPr lang="de-DE" dirty="0"/>
              <a:t>  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</a:t>
            </a:r>
            <a:r>
              <a:rPr lang="de-DE" dirty="0"/>
              <a:t>: Wahl der LK, GK der weiteren Laufbahn ohne vergleichbare Erfahrungswerte in Methodik/ Prüfungsformaten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II</a:t>
            </a:r>
            <a:r>
              <a:rPr lang="de-DE" dirty="0"/>
              <a:t>: unmittelbarer Einstieg in die </a:t>
            </a:r>
            <a:r>
              <a:rPr lang="de-DE" dirty="0" err="1"/>
              <a:t>QPhase</a:t>
            </a:r>
            <a:r>
              <a:rPr lang="de-DE" dirty="0"/>
              <a:t>, mit Auswirkungen auf die Zulassung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III</a:t>
            </a:r>
            <a:r>
              <a:rPr lang="de-DE" dirty="0"/>
              <a:t>: neu einsetzende FS (I/ S), es ist </a:t>
            </a:r>
            <a:r>
              <a:rPr lang="de-DE" b="1" dirty="0"/>
              <a:t>dringend davon abzuraten 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IV: </a:t>
            </a:r>
            <a:r>
              <a:rPr lang="de-DE" dirty="0"/>
              <a:t>Auswirkungen auf die Fächerwahl in der weiteren Laufbahn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V</a:t>
            </a:r>
            <a:r>
              <a:rPr lang="de-DE" dirty="0"/>
              <a:t>: Bedingungen für das Latinum so nicht erreicht.</a:t>
            </a:r>
          </a:p>
          <a:p>
            <a:pPr marL="285750" indent="-285750">
              <a:buFontTx/>
              <a:buChar char="-"/>
            </a:pPr>
            <a:endParaRPr lang="de-DE" b="1" dirty="0"/>
          </a:p>
          <a:p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98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269A8-6A3C-5C33-38FC-A4444164D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96A7C4CE-60A9-91B7-9A5E-AD08AE437C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420322" cy="1646063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EBC96CC0-187B-7871-8067-D7BF0F160816}"/>
              </a:ext>
            </a:extLst>
          </p:cNvPr>
          <p:cNvSpPr txBox="1">
            <a:spLocks/>
          </p:cNvSpPr>
          <p:nvPr/>
        </p:nvSpPr>
        <p:spPr>
          <a:xfrm>
            <a:off x="2522433" y="738435"/>
            <a:ext cx="7225071" cy="9076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2800" dirty="0"/>
              <a:t>Konsequenzen - Drei Fälle: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344B271-0407-4A7E-15E0-D348C4A4D5E8}"/>
              </a:ext>
            </a:extLst>
          </p:cNvPr>
          <p:cNvSpPr txBox="1"/>
          <p:nvPr/>
        </p:nvSpPr>
        <p:spPr>
          <a:xfrm>
            <a:off x="1144678" y="1822149"/>
            <a:ext cx="34913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Fall 3.2:</a:t>
            </a:r>
          </a:p>
          <a:p>
            <a:r>
              <a:rPr lang="de-DE" dirty="0"/>
              <a:t>einjähriger Auslandsaufenthalt in der EF</a:t>
            </a:r>
          </a:p>
          <a:p>
            <a:r>
              <a:rPr lang="de-DE" dirty="0"/>
              <a:t>bei Fortsetzung in der </a:t>
            </a:r>
            <a:r>
              <a:rPr lang="de-DE" dirty="0" err="1"/>
              <a:t>QPhase</a:t>
            </a:r>
            <a:endParaRPr lang="de-DE" dirty="0"/>
          </a:p>
          <a:p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E50291B-EB0F-E78C-1F37-31AF0D122CEC}"/>
              </a:ext>
            </a:extLst>
          </p:cNvPr>
          <p:cNvSpPr txBox="1"/>
          <p:nvPr/>
        </p:nvSpPr>
        <p:spPr>
          <a:xfrm>
            <a:off x="4636023" y="1646063"/>
            <a:ext cx="587302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b="1" dirty="0"/>
              <a:t>Notwendige</a:t>
            </a:r>
            <a:r>
              <a:rPr lang="de-DE" dirty="0"/>
              <a:t> </a:t>
            </a:r>
            <a:r>
              <a:rPr lang="de-DE" b="1" dirty="0"/>
              <a:t>Voraussetzung</a:t>
            </a:r>
            <a:r>
              <a:rPr lang="de-DE" dirty="0"/>
              <a:t>: im Durchschnitt befriedigende Leistungen, keine nicht ausreichenden Leistungen, nur eine ausreichende in schriftlichen Fächern in der 10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Voraussetzung</a:t>
            </a:r>
            <a:r>
              <a:rPr lang="de-DE" dirty="0"/>
              <a:t>: Erwartung einer erfolgreichen Mitarbeit in der </a:t>
            </a:r>
            <a:r>
              <a:rPr lang="de-DE" dirty="0" err="1"/>
              <a:t>QPhase</a:t>
            </a:r>
            <a:r>
              <a:rPr lang="de-DE" dirty="0"/>
              <a:t>  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</a:t>
            </a:r>
            <a:r>
              <a:rPr lang="de-DE" dirty="0"/>
              <a:t>: Wahl der LK, GK der weiteren Laufbahn ohne Erfahrungswerte in Methodik/ Prüfungsformaten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II</a:t>
            </a:r>
            <a:r>
              <a:rPr lang="de-DE" dirty="0"/>
              <a:t>: unmittelbarer Einstieg in die </a:t>
            </a:r>
            <a:r>
              <a:rPr lang="de-DE" dirty="0" err="1"/>
              <a:t>QPhase</a:t>
            </a:r>
            <a:r>
              <a:rPr lang="de-DE" dirty="0"/>
              <a:t>, mit Auswirkungen auf die Zulassung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III</a:t>
            </a:r>
            <a:r>
              <a:rPr lang="de-DE" dirty="0"/>
              <a:t>: neu einsetzende FS (I/ S), es ist </a:t>
            </a:r>
            <a:r>
              <a:rPr lang="de-DE" b="1" dirty="0"/>
              <a:t>dringend davon abzuraten 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IV: </a:t>
            </a:r>
            <a:r>
              <a:rPr lang="de-DE" dirty="0"/>
              <a:t>Auswirkungen auf die Fächerwahl in der weiteren Laufbahn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Herausforderung V</a:t>
            </a:r>
            <a:r>
              <a:rPr lang="de-DE" dirty="0"/>
              <a:t>: Bedingungen für das Latinum so nicht erreicht.</a:t>
            </a:r>
          </a:p>
          <a:p>
            <a:pPr marL="285750" indent="-285750">
              <a:buFontTx/>
              <a:buChar char="-"/>
            </a:pPr>
            <a:endParaRPr lang="de-DE" b="1" dirty="0"/>
          </a:p>
          <a:p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276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348AE-5D41-AE1C-1BF5-56613B748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614619E9-A927-026E-0157-2C1ED1F20E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420322" cy="1646063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C46E4221-8249-8D15-AE91-76DAE88373C6}"/>
              </a:ext>
            </a:extLst>
          </p:cNvPr>
          <p:cNvSpPr txBox="1">
            <a:spLocks/>
          </p:cNvSpPr>
          <p:nvPr/>
        </p:nvSpPr>
        <p:spPr>
          <a:xfrm>
            <a:off x="2522433" y="738435"/>
            <a:ext cx="7225071" cy="9076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2800" dirty="0"/>
              <a:t>Faktoren: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1AF89BC-588A-3155-5399-13C98C621CF5}"/>
              </a:ext>
            </a:extLst>
          </p:cNvPr>
          <p:cNvSpPr txBox="1"/>
          <p:nvPr/>
        </p:nvSpPr>
        <p:spPr>
          <a:xfrm>
            <a:off x="1435623" y="1701070"/>
            <a:ext cx="87782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b="1" dirty="0"/>
              <a:t>Abwägung I: </a:t>
            </a:r>
            <a:r>
              <a:rPr lang="de-DE" dirty="0"/>
              <a:t>Risiko einer hohen Belastung im zweiten Halbjahr der EF vs. Erfahrung im Ausland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Abwägung II: </a:t>
            </a:r>
            <a:r>
              <a:rPr lang="de-DE" dirty="0"/>
              <a:t>Risiko der Versetzung am Ende der EF vs. Erfahrung im Ausland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Abwägung III: </a:t>
            </a:r>
            <a:r>
              <a:rPr lang="de-DE" dirty="0"/>
              <a:t>Risiko fehlender oder defizitärer Erfahrungswerte für die Wahl von LK und relevanter GK in der </a:t>
            </a:r>
            <a:r>
              <a:rPr lang="de-DE" dirty="0" err="1"/>
              <a:t>QPhase</a:t>
            </a:r>
            <a:r>
              <a:rPr lang="de-DE" dirty="0"/>
              <a:t> vs. Erfahrung im Ausland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Abwägung IV: </a:t>
            </a:r>
            <a:r>
              <a:rPr lang="de-DE" dirty="0"/>
              <a:t>ggf. frühe Festlegung der Schullaufbahn, insbesondere bei den Fremdsprachen vs. Erfahrung im Ausland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Abwägung V:</a:t>
            </a:r>
            <a:r>
              <a:rPr lang="de-DE" dirty="0"/>
              <a:t> Risiko fehlender oder defizitärer Erfahrungswerte für die erfolgreiche Mitarbeit in der </a:t>
            </a:r>
            <a:r>
              <a:rPr lang="de-DE" dirty="0" err="1"/>
              <a:t>QPhase</a:t>
            </a:r>
            <a:r>
              <a:rPr lang="de-DE" dirty="0"/>
              <a:t> vs. Erfahrung im Ausland</a:t>
            </a:r>
          </a:p>
          <a:p>
            <a:pPr marL="285750" indent="-285750">
              <a:buFontTx/>
              <a:buChar char="-"/>
            </a:pPr>
            <a:r>
              <a:rPr lang="de-DE" b="1" dirty="0"/>
              <a:t>Abwägung VI:</a:t>
            </a:r>
            <a:r>
              <a:rPr lang="de-DE" dirty="0"/>
              <a:t> Rückschläge bei den Leistungen zu Beginn der </a:t>
            </a:r>
            <a:r>
              <a:rPr lang="de-DE" dirty="0" err="1"/>
              <a:t>QPhase</a:t>
            </a:r>
            <a:r>
              <a:rPr lang="de-DE" dirty="0"/>
              <a:t> vs. Erfahrung im Ausland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804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CE5EC-F516-423D-88A9-A054EAD39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63823048-0894-37A2-0753-0F7A6E124B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420322" cy="1646063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09743B35-2006-DFFE-22FC-0F357A3ECE70}"/>
              </a:ext>
            </a:extLst>
          </p:cNvPr>
          <p:cNvSpPr txBox="1">
            <a:spLocks/>
          </p:cNvSpPr>
          <p:nvPr/>
        </p:nvSpPr>
        <p:spPr>
          <a:xfrm>
            <a:off x="2522433" y="738435"/>
            <a:ext cx="7225071" cy="9076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2800" dirty="0"/>
              <a:t>Latinum: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FFAFF34-F0D7-AE25-252D-DFDADE2BC844}"/>
              </a:ext>
            </a:extLst>
          </p:cNvPr>
          <p:cNvSpPr txBox="1"/>
          <p:nvPr/>
        </p:nvSpPr>
        <p:spPr>
          <a:xfrm>
            <a:off x="1435623" y="1701070"/>
            <a:ext cx="877822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Externe zentrale schriftliche Prüfung und interne mündliche Prüfung vor dem Auslandsaufenthalt (davon ist </a:t>
            </a:r>
            <a:r>
              <a:rPr lang="de-DE" b="1" dirty="0"/>
              <a:t>dringend abzuraten</a:t>
            </a:r>
            <a:r>
              <a:rPr lang="de-DE" dirty="0"/>
              <a:t>)</a:t>
            </a:r>
          </a:p>
          <a:p>
            <a:pPr marL="285750" indent="-285750">
              <a:buFontTx/>
              <a:buChar char="-"/>
            </a:pPr>
            <a:r>
              <a:rPr lang="de-DE" dirty="0"/>
              <a:t>Externe zentrale schriftliche Prüfung und interne mündliche Prüfung nach dem Auslandsaufenthalt (in der Regel Februar nach Rückkehr)</a:t>
            </a:r>
          </a:p>
          <a:p>
            <a:pPr marL="285750" indent="-285750">
              <a:buFontTx/>
              <a:buChar char="-"/>
            </a:pPr>
            <a:r>
              <a:rPr lang="de-DE" dirty="0"/>
              <a:t>Teilnahme an einem Lateinkurs der EF, zusätzlich zur Laufbahn in der </a:t>
            </a:r>
            <a:r>
              <a:rPr lang="de-DE" dirty="0" err="1"/>
              <a:t>QPhase</a:t>
            </a:r>
            <a:endParaRPr lang="de-DE" dirty="0"/>
          </a:p>
          <a:p>
            <a:pPr marL="285750" indent="-285750">
              <a:buFontTx/>
              <a:buChar char="-"/>
            </a:pPr>
            <a:r>
              <a:rPr lang="de-DE" dirty="0"/>
              <a:t>Teilnahme an einem GK Latein in der </a:t>
            </a:r>
            <a:r>
              <a:rPr lang="de-DE" dirty="0" err="1"/>
              <a:t>QPhase</a:t>
            </a:r>
            <a:r>
              <a:rPr lang="de-DE" dirty="0"/>
              <a:t> (Q1/ unter Berücksichtigung der Wahlverpflichtungen) </a:t>
            </a:r>
          </a:p>
          <a:p>
            <a:endParaRPr lang="de-DE" dirty="0"/>
          </a:p>
          <a:p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14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1AD8F-C769-1556-3D0A-633C97437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87691E65-DF22-719D-61BB-7124C7FCAD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420322" cy="1646063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2DBE8F08-3E7E-1476-26F0-2B6C6E8FFB46}"/>
              </a:ext>
            </a:extLst>
          </p:cNvPr>
          <p:cNvSpPr txBox="1">
            <a:spLocks/>
          </p:cNvSpPr>
          <p:nvPr/>
        </p:nvSpPr>
        <p:spPr>
          <a:xfrm>
            <a:off x="2522433" y="738435"/>
            <a:ext cx="7225071" cy="9076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2800" dirty="0"/>
              <a:t>Verfahren: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01C4CED-3B74-9AE4-6CF3-286E4362CA3A}"/>
              </a:ext>
            </a:extLst>
          </p:cNvPr>
          <p:cNvSpPr txBox="1"/>
          <p:nvPr/>
        </p:nvSpPr>
        <p:spPr>
          <a:xfrm>
            <a:off x="1435623" y="1701070"/>
            <a:ext cx="877822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Formloses Schreiben als Antrag mit Angabe des Namens, Klasse, Zeitraum und möglichst Ort an die Schulleitung zu Händen der Oberstufenkoordination</a:t>
            </a:r>
          </a:p>
          <a:p>
            <a:pPr marL="285750" indent="-285750">
              <a:buFontTx/>
              <a:buChar char="-"/>
            </a:pPr>
            <a:r>
              <a:rPr lang="de-DE" dirty="0"/>
              <a:t>bis zu den Weihnachtsferien vor der ersten Zeugniskonferenz  der Klasse 10</a:t>
            </a:r>
          </a:p>
          <a:p>
            <a:pPr marL="285750" indent="-285750">
              <a:buFontTx/>
              <a:buChar char="-"/>
            </a:pPr>
            <a:r>
              <a:rPr lang="de-DE" dirty="0"/>
              <a:t>Entscheidung nach der ersten Zeugniskonferenz durch die Schulleitung</a:t>
            </a:r>
          </a:p>
          <a:p>
            <a:pPr marL="285750" indent="-285750">
              <a:buFontTx/>
              <a:buChar char="-"/>
            </a:pPr>
            <a:r>
              <a:rPr lang="de-DE" dirty="0"/>
              <a:t>Schriftliche Mitteilung danach an die Eltern </a:t>
            </a:r>
          </a:p>
          <a:p>
            <a:endParaRPr lang="de-DE" dirty="0"/>
          </a:p>
          <a:p>
            <a:r>
              <a:rPr lang="de-DE" b="1" dirty="0"/>
              <a:t>Nach der Rückkehr</a:t>
            </a:r>
            <a:r>
              <a:rPr lang="de-DE" dirty="0"/>
              <a:t>:</a:t>
            </a:r>
          </a:p>
          <a:p>
            <a:pPr marL="285750" indent="-285750">
              <a:buFontTx/>
              <a:buChar char="-"/>
            </a:pPr>
            <a:r>
              <a:rPr lang="de-DE" dirty="0"/>
              <a:t>Rückmeldung bei den Jahrgangsstufenleitern: Kenntnis, dass die entsprechenden Schülerinnen oder Schüler wieder </a:t>
            </a:r>
            <a:r>
              <a:rPr lang="de-DE" dirty="0" err="1"/>
              <a:t>dasind</a:t>
            </a:r>
            <a:r>
              <a:rPr lang="de-DE" dirty="0"/>
              <a:t>, Klärung von Formalia</a:t>
            </a:r>
          </a:p>
          <a:p>
            <a:pPr marL="285750" indent="-285750">
              <a:buFontTx/>
              <a:buChar char="-"/>
            </a:pPr>
            <a:r>
              <a:rPr lang="de-DE" dirty="0"/>
              <a:t>Zu Beginn des jeweiligen Fachunterrichts in der ersten Stunde nach Rückkehr: Vorstellung beim jeweiligen Fachkollegen oder der </a:t>
            </a:r>
            <a:r>
              <a:rPr lang="de-DE"/>
              <a:t>jeweiligen Fachkollegin; Kenntnis</a:t>
            </a:r>
            <a:r>
              <a:rPr lang="de-DE" dirty="0"/>
              <a:t>, dass die entsprechenden Schülerinnen oder Schüler wieder </a:t>
            </a:r>
            <a:r>
              <a:rPr lang="de-DE" dirty="0" err="1"/>
              <a:t>dasind</a:t>
            </a:r>
            <a:r>
              <a:rPr lang="de-DE" dirty="0"/>
              <a:t>, Klärung von Formalia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492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777</Words>
  <Application>Microsoft Office PowerPoint</Application>
  <PresentationFormat>Breitbild</PresentationFormat>
  <Paragraphs>89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Segment</vt:lpstr>
      <vt:lpstr>Auslandaufenthalte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Auslandaufenthalte</dc:title>
  <dc:creator>rds</dc:creator>
  <cp:lastModifiedBy>Benedikt Dr. Simons</cp:lastModifiedBy>
  <cp:revision>4</cp:revision>
  <dcterms:created xsi:type="dcterms:W3CDTF">2026-01-30T10:01:04Z</dcterms:created>
  <dcterms:modified xsi:type="dcterms:W3CDTF">2026-03-02T07:08:08Z</dcterms:modified>
</cp:coreProperties>
</file>